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3" r:id="rId5"/>
    <p:sldId id="277" r:id="rId6"/>
    <p:sldId id="282" r:id="rId7"/>
    <p:sldId id="271" r:id="rId8"/>
    <p:sldId id="264" r:id="rId9"/>
    <p:sldId id="279" r:id="rId10"/>
    <p:sldId id="269" r:id="rId11"/>
    <p:sldId id="273" r:id="rId12"/>
    <p:sldId id="267" r:id="rId13"/>
    <p:sldId id="268" r:id="rId14"/>
    <p:sldId id="272" r:id="rId15"/>
    <p:sldId id="278" r:id="rId16"/>
    <p:sldId id="265" r:id="rId17"/>
    <p:sldId id="274" r:id="rId18"/>
    <p:sldId id="281"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CC1166-BAF0-49F6-AC4B-80F30FCFD8D5}"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4135575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C1166-BAF0-49F6-AC4B-80F30FCFD8D5}"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318926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33CC1166-BAF0-49F6-AC4B-80F30FCFD8D5}" type="datetimeFigureOut">
              <a:rPr lang="en-US" smtClean="0"/>
              <a:t>9/18/2022</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3774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C1166-BAF0-49F6-AC4B-80F30FCFD8D5}"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145502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33CC1166-BAF0-49F6-AC4B-80F30FCFD8D5}" type="datetimeFigureOut">
              <a:rPr lang="en-US" smtClean="0"/>
              <a:t>9/18/2022</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3948CB4-9CF4-47E6-97D7-198EEF25DDE1}" type="slidenum">
              <a:rPr lang="en-US" smtClean="0"/>
              <a:t>‹#›</a:t>
            </a:fld>
            <a:endParaRPr lang="en-US"/>
          </a:p>
        </p:txBody>
      </p:sp>
    </p:spTree>
    <p:extLst>
      <p:ext uri="{BB962C8B-B14F-4D97-AF65-F5344CB8AC3E}">
        <p14:creationId xmlns:p14="http://schemas.microsoft.com/office/powerpoint/2010/main" val="420316106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CC1166-BAF0-49F6-AC4B-80F30FCFD8D5}"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286006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CC1166-BAF0-49F6-AC4B-80F30FCFD8D5}" type="datetimeFigureOut">
              <a:rPr lang="en-US" smtClean="0"/>
              <a:t>9/18/2022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17183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CC1166-BAF0-49F6-AC4B-80F30FCFD8D5}" type="datetimeFigureOut">
              <a:rPr lang="en-US" smtClean="0"/>
              <a:t>9/18/2022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3117931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C1166-BAF0-49F6-AC4B-80F30FCFD8D5}" type="datetimeFigureOut">
              <a:rPr lang="en-US" smtClean="0"/>
              <a:t>9/18/2022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379085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3CC1166-BAF0-49F6-AC4B-80F30FCFD8D5}"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986537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3CC1166-BAF0-49F6-AC4B-80F30FCFD8D5}"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948CB4-9CF4-47E6-97D7-198EEF25DDE1}" type="slidenum">
              <a:rPr lang="en-US" smtClean="0"/>
              <a:t>‹#›</a:t>
            </a:fld>
            <a:endParaRPr lang="en-US"/>
          </a:p>
        </p:txBody>
      </p:sp>
    </p:spTree>
    <p:extLst>
      <p:ext uri="{BB962C8B-B14F-4D97-AF65-F5344CB8AC3E}">
        <p14:creationId xmlns:p14="http://schemas.microsoft.com/office/powerpoint/2010/main" val="29070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33CC1166-BAF0-49F6-AC4B-80F30FCFD8D5}" type="datetimeFigureOut">
              <a:rPr lang="en-US" smtClean="0"/>
              <a:t>9/18/2022</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3948CB4-9CF4-47E6-97D7-198EEF25DDE1}" type="slidenum">
              <a:rPr lang="en-US" smtClean="0"/>
              <a:t>‹#›</a:t>
            </a:fld>
            <a:endParaRPr lang="en-US"/>
          </a:p>
        </p:txBody>
      </p:sp>
    </p:spTree>
    <p:extLst>
      <p:ext uri="{BB962C8B-B14F-4D97-AF65-F5344CB8AC3E}">
        <p14:creationId xmlns:p14="http://schemas.microsoft.com/office/powerpoint/2010/main" val="26648502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Smart Ground Water Recharge with Net Metering</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887868" y="4106902"/>
            <a:ext cx="4949456" cy="2468963"/>
          </a:xfrm>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Team Name: Neo Smart</a:t>
            </a:r>
          </a:p>
          <a:p>
            <a:r>
              <a:rPr lang="en-US" dirty="0" smtClean="0">
                <a:latin typeface="Times New Roman" panose="02020603050405020304" pitchFamily="18" charset="0"/>
                <a:cs typeface="Times New Roman" panose="02020603050405020304" pitchFamily="18" charset="0"/>
              </a:rPr>
              <a:t>Team Members: Apoorva </a:t>
            </a:r>
            <a:r>
              <a:rPr lang="en-US" dirty="0" err="1" smtClean="0">
                <a:latin typeface="Times New Roman" panose="02020603050405020304" pitchFamily="18" charset="0"/>
                <a:cs typeface="Times New Roman" panose="02020603050405020304" pitchFamily="18" charset="0"/>
              </a:rPr>
              <a:t>Mathad</a:t>
            </a:r>
            <a:r>
              <a:rPr lang="en-US" dirty="0" smtClean="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Keerti</a:t>
            </a:r>
            <a:r>
              <a:rPr lang="en-US" dirty="0" smtClean="0">
                <a:latin typeface="Times New Roman" panose="02020603050405020304" pitchFamily="18" charset="0"/>
                <a:cs typeface="Times New Roman" panose="02020603050405020304" pitchFamily="18" charset="0"/>
              </a:rPr>
              <a:t> Ramesh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Rekha</a:t>
            </a:r>
            <a:r>
              <a:rPr lang="en-US" dirty="0" smtClean="0">
                <a:latin typeface="Times New Roman" panose="02020603050405020304" pitchFamily="18" charset="0"/>
                <a:cs typeface="Times New Roman" panose="02020603050405020304" pitchFamily="18" charset="0"/>
              </a:rPr>
              <a:t> K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Arpana</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 </a:t>
            </a:r>
          </a:p>
          <a:p>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   Asif </a:t>
            </a:r>
            <a:r>
              <a:rPr lang="en-US" dirty="0" smtClean="0">
                <a:latin typeface="Times New Roman" panose="02020603050405020304" pitchFamily="18" charset="0"/>
                <a:cs typeface="Times New Roman" panose="02020603050405020304" pitchFamily="18" charset="0"/>
              </a:rPr>
              <a:t>K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Aijaz</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Kittur</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3939183"/>
            <a:ext cx="5718544" cy="2804403"/>
          </a:xfrm>
          <a:prstGeom prst="rect">
            <a:avLst/>
          </a:prstGeom>
        </p:spPr>
      </p:pic>
    </p:spTree>
    <p:extLst>
      <p:ext uri="{BB962C8B-B14F-4D97-AF65-F5344CB8AC3E}">
        <p14:creationId xmlns:p14="http://schemas.microsoft.com/office/powerpoint/2010/main" val="55595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988"/>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External factors</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Overflow of the </a:t>
            </a:r>
            <a:r>
              <a:rPr lang="en-US" dirty="0" err="1" smtClean="0">
                <a:latin typeface="Times New Roman" panose="02020603050405020304" pitchFamily="18" charset="0"/>
                <a:cs typeface="Times New Roman" panose="02020603050405020304" pitchFamily="18" charset="0"/>
              </a:rPr>
              <a:t>conserverd</a:t>
            </a:r>
            <a:r>
              <a:rPr lang="en-US" dirty="0" smtClean="0">
                <a:latin typeface="Times New Roman" panose="02020603050405020304" pitchFamily="18" charset="0"/>
                <a:cs typeface="Times New Roman" panose="02020603050405020304" pitchFamily="18" charset="0"/>
              </a:rPr>
              <a:t> water in reservoir</a:t>
            </a:r>
          </a:p>
          <a:p>
            <a:r>
              <a:rPr lang="en-US" dirty="0" smtClean="0">
                <a:latin typeface="Times New Roman" panose="02020603050405020304" pitchFamily="18" charset="0"/>
                <a:cs typeface="Times New Roman" panose="02020603050405020304" pitchFamily="18" charset="0"/>
              </a:rPr>
              <a:t>Collaborate to other reservoir</a:t>
            </a:r>
          </a:p>
          <a:p>
            <a:r>
              <a:rPr lang="en-US" b="1" dirty="0" smtClean="0">
                <a:latin typeface="Times New Roman" panose="02020603050405020304" pitchFamily="18" charset="0"/>
                <a:cs typeface="Times New Roman" panose="02020603050405020304" pitchFamily="18" charset="0"/>
              </a:rPr>
              <a:t>Geographical factor</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We take it as consideration according to ward wise and identify the low lying houses.</a:t>
            </a: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Imbalance of land elevation of the city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7516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8050"/>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Internal factors- it infrastructures</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latin typeface="Times New Roman" panose="02020603050405020304" pitchFamily="18" charset="0"/>
                <a:cs typeface="Times New Roman" panose="02020603050405020304" pitchFamily="18" charset="0"/>
              </a:rPr>
              <a:t>The use of artificial intelligence (AI) has also been a helpful tool to monitor the sustainable use of groundwater resources. U</a:t>
            </a:r>
            <a:r>
              <a:rPr lang="en-US" dirty="0" smtClean="0">
                <a:latin typeface="Times New Roman" panose="02020603050405020304" pitchFamily="18" charset="0"/>
                <a:cs typeface="Times New Roman" panose="02020603050405020304" pitchFamily="18" charset="0"/>
              </a:rPr>
              <a:t>sing floods </a:t>
            </a:r>
            <a:r>
              <a:rPr lang="en-US" dirty="0">
                <a:latin typeface="Times New Roman" panose="02020603050405020304" pitchFamily="18" charset="0"/>
                <a:cs typeface="Times New Roman" panose="02020603050405020304" pitchFamily="18" charset="0"/>
              </a:rPr>
              <a:t>sensors and </a:t>
            </a:r>
            <a:r>
              <a:rPr lang="en-US" dirty="0" err="1" smtClean="0">
                <a:latin typeface="Times New Roman" panose="02020603050405020304" pitchFamily="18" charset="0"/>
                <a:cs typeface="Times New Roman" panose="02020603050405020304" pitchFamily="18" charset="0"/>
              </a:rPr>
              <a:t>and</a:t>
            </a:r>
            <a:r>
              <a:rPr lang="en-US" dirty="0" smtClean="0">
                <a:latin typeface="Times New Roman" panose="02020603050405020304" pitchFamily="18" charset="0"/>
                <a:cs typeface="Times New Roman" panose="02020603050405020304" pitchFamily="18" charset="0"/>
              </a:rPr>
              <a:t> water level sensors, Internet </a:t>
            </a:r>
            <a:r>
              <a:rPr lang="en-US" dirty="0">
                <a:latin typeface="Times New Roman" panose="02020603050405020304" pitchFamily="18" charset="0"/>
                <a:cs typeface="Times New Roman" panose="02020603050405020304" pitchFamily="18" charset="0"/>
              </a:rPr>
              <a:t>of Things can help match the available resources and the quantity of water withdrawn</a:t>
            </a:r>
            <a:r>
              <a:rPr lang="en-US" dirty="0" smtClean="0">
                <a:latin typeface="Times New Roman" panose="02020603050405020304" pitchFamily="18" charset="0"/>
                <a:cs typeface="Times New Roman" panose="02020603050405020304" pitchFamily="18" charset="0"/>
              </a:rPr>
              <a:t>.</a:t>
            </a:r>
          </a:p>
          <a:p>
            <a:pPr>
              <a:lnSpc>
                <a:spcPct val="150000"/>
              </a:lnSpc>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Some practical applications of AI include controlling water wastage, especially due to issues like leakages and pipe bursts. For example, AI can monitor potential leaks in storage tanks, which is especially valuable since many tanks are connected to systems like bore wells that extract groundwater, which is then stored in the tanks. </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Furthermore</a:t>
            </a:r>
            <a:r>
              <a:rPr lang="en-US" dirty="0">
                <a:latin typeface="Times New Roman" panose="02020603050405020304" pitchFamily="18" charset="0"/>
                <a:cs typeface="Times New Roman" panose="02020603050405020304" pitchFamily="18" charset="0"/>
              </a:rPr>
              <a:t>, technology like machine learning and big data are able to monitor the quality of water in real time, therefore identifying water pollution before it affects human health.</a:t>
            </a:r>
          </a:p>
        </p:txBody>
      </p:sp>
    </p:spTree>
    <p:extLst>
      <p:ext uri="{BB962C8B-B14F-4D97-AF65-F5344CB8AC3E}">
        <p14:creationId xmlns:p14="http://schemas.microsoft.com/office/powerpoint/2010/main" val="1170213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239"/>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Internal factors affecting </a:t>
            </a:r>
            <a:r>
              <a:rPr lang="en-US" sz="2800" dirty="0" smtClean="0">
                <a:latin typeface="Times New Roman" panose="02020603050405020304" pitchFamily="18" charset="0"/>
                <a:cs typeface="Times New Roman" panose="02020603050405020304" pitchFamily="18" charset="0"/>
              </a:rPr>
              <a:t>implementation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7564" y="1908023"/>
            <a:ext cx="10477548" cy="4586696"/>
          </a:xfrm>
        </p:spPr>
        <p:txBody>
          <a:bodyPr>
            <a:noAutofit/>
          </a:bodyPr>
          <a:lstStyle/>
          <a:p>
            <a:pPr marL="0" indent="0">
              <a:buNone/>
            </a:pPr>
            <a:r>
              <a:rPr lang="en-US" sz="1600" dirty="0"/>
              <a:t>• </a:t>
            </a:r>
            <a:r>
              <a:rPr lang="en-US" sz="2000" dirty="0">
                <a:latin typeface="Times New Roman" panose="02020603050405020304" pitchFamily="18" charset="0"/>
                <a:cs typeface="Times New Roman" panose="02020603050405020304" pitchFamily="18" charset="0"/>
              </a:rPr>
              <a:t>Regulations, economic instruments and information to encourage </a:t>
            </a:r>
            <a:r>
              <a:rPr lang="en-US" sz="2000" dirty="0" smtClean="0">
                <a:latin typeface="Times New Roman" panose="02020603050405020304" pitchFamily="18" charset="0"/>
                <a:cs typeface="Times New Roman" panose="02020603050405020304" pitchFamily="18" charset="0"/>
              </a:rPr>
              <a:t>behavioral changes.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to </a:t>
            </a:r>
            <a:r>
              <a:rPr lang="en-US" sz="2000" dirty="0">
                <a:latin typeface="Times New Roman" panose="02020603050405020304" pitchFamily="18" charset="0"/>
                <a:cs typeface="Times New Roman" panose="02020603050405020304" pitchFamily="18" charset="0"/>
              </a:rPr>
              <a:t>improve water quality, efficient water use, natural resource </a:t>
            </a:r>
            <a:r>
              <a:rPr lang="en-US" sz="2000" dirty="0" smtClean="0">
                <a:latin typeface="Times New Roman" panose="02020603050405020304" pitchFamily="18" charset="0"/>
                <a:cs typeface="Times New Roman" panose="02020603050405020304" pitchFamily="18" charset="0"/>
              </a:rPr>
              <a:t>protection in </a:t>
            </a:r>
            <a:r>
              <a:rPr lang="en-US" sz="2000" dirty="0" err="1" smtClean="0">
                <a:latin typeface="Times New Roman" panose="02020603050405020304" pitchFamily="18" charset="0"/>
                <a:cs typeface="Times New Roman" panose="02020603050405020304" pitchFamily="18" charset="0"/>
              </a:rPr>
              <a:t>Hubli</a:t>
            </a:r>
            <a:r>
              <a:rPr lang="en-US" sz="2000" dirty="0" smtClean="0">
                <a:latin typeface="Times New Roman" panose="02020603050405020304" pitchFamily="18" charset="0"/>
                <a:cs typeface="Times New Roman" panose="02020603050405020304" pitchFamily="18" charset="0"/>
              </a:rPr>
              <a:t>-Dharwad</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National policy </a:t>
            </a:r>
            <a:r>
              <a:rPr lang="en-US" sz="2000" dirty="0">
                <a:latin typeface="Times New Roman" panose="02020603050405020304" pitchFamily="18" charset="0"/>
                <a:cs typeface="Times New Roman" panose="02020603050405020304" pitchFamily="18" charset="0"/>
              </a:rPr>
              <a:t>plans to improve/resolve water </a:t>
            </a:r>
            <a:r>
              <a:rPr lang="en-US" sz="2000" dirty="0" smtClean="0">
                <a:latin typeface="Times New Roman" panose="02020603050405020304" pitchFamily="18" charset="0"/>
                <a:cs typeface="Times New Roman" panose="02020603050405020304" pitchFamily="18" charset="0"/>
              </a:rPr>
              <a:t>challenges.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Commitments from </a:t>
            </a:r>
            <a:r>
              <a:rPr lang="en-US" sz="2000" dirty="0" smtClean="0">
                <a:latin typeface="Times New Roman" panose="02020603050405020304" pitchFamily="18" charset="0"/>
                <a:cs typeface="Times New Roman" panose="02020603050405020304" pitchFamily="18" charset="0"/>
              </a:rPr>
              <a:t>internal </a:t>
            </a:r>
            <a:r>
              <a:rPr lang="en-US" sz="2000" dirty="0">
                <a:latin typeface="Times New Roman" panose="02020603050405020304" pitchFamily="18" charset="0"/>
                <a:cs typeface="Times New Roman" panose="02020603050405020304" pitchFamily="18" charset="0"/>
              </a:rPr>
              <a:t>funding bodies to meet and address the </a:t>
            </a:r>
            <a:r>
              <a:rPr lang="en-US" sz="2000" dirty="0" smtClean="0">
                <a:latin typeface="Times New Roman" panose="02020603050405020304" pitchFamily="18" charset="0"/>
                <a:cs typeface="Times New Roman" panose="02020603050405020304" pitchFamily="18" charset="0"/>
              </a:rPr>
              <a:t>Sustainable Development </a:t>
            </a:r>
            <a:r>
              <a:rPr lang="en-US" sz="2000" dirty="0">
                <a:latin typeface="Times New Roman" panose="02020603050405020304" pitchFamily="18" charset="0"/>
                <a:cs typeface="Times New Roman" panose="02020603050405020304" pitchFamily="18" charset="0"/>
              </a:rPr>
              <a:t>Goals, including </a:t>
            </a:r>
            <a:r>
              <a:rPr lang="en-US" sz="2000" dirty="0" smtClean="0">
                <a:latin typeface="Times New Roman" panose="02020603050405020304" pitchFamily="18" charset="0"/>
                <a:cs typeface="Times New Roman" panose="02020603050405020304" pitchFamily="18" charset="0"/>
              </a:rPr>
              <a:t>water  which initiated by NIUA in </a:t>
            </a:r>
            <a:r>
              <a:rPr lang="en-US" sz="2000" dirty="0" err="1">
                <a:latin typeface="Times New Roman" panose="02020603050405020304" pitchFamily="18" charset="0"/>
                <a:cs typeface="Times New Roman" panose="02020603050405020304" pitchFamily="18" charset="0"/>
              </a:rPr>
              <a:t>H</a:t>
            </a:r>
            <a:r>
              <a:rPr lang="en-US" sz="2000" dirty="0" err="1" smtClean="0">
                <a:latin typeface="Times New Roman" panose="02020603050405020304" pitchFamily="18" charset="0"/>
                <a:cs typeface="Times New Roman" panose="02020603050405020304" pitchFamily="18" charset="0"/>
              </a:rPr>
              <a:t>ubli</a:t>
            </a:r>
            <a:r>
              <a:rPr lang="en-US" sz="2000" dirty="0" smtClean="0">
                <a:latin typeface="Times New Roman" panose="02020603050405020304" pitchFamily="18" charset="0"/>
                <a:cs typeface="Times New Roman" panose="02020603050405020304" pitchFamily="18" charset="0"/>
              </a:rPr>
              <a:t>-Dharwad.</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Commitment from leading </a:t>
            </a:r>
            <a:r>
              <a:rPr lang="en-US" sz="2000" dirty="0" smtClean="0">
                <a:latin typeface="Times New Roman" panose="02020603050405020304" pitchFamily="18" charset="0"/>
                <a:cs typeface="Times New Roman" panose="02020603050405020304" pitchFamily="18" charset="0"/>
              </a:rPr>
              <a:t>organizations </a:t>
            </a:r>
            <a:r>
              <a:rPr lang="en-US" sz="2000" dirty="0">
                <a:latin typeface="Times New Roman" panose="02020603050405020304" pitchFamily="18" charset="0"/>
                <a:cs typeface="Times New Roman" panose="02020603050405020304" pitchFamily="18" charset="0"/>
              </a:rPr>
              <a:t>and stakeholders to address </a:t>
            </a:r>
            <a:r>
              <a:rPr lang="en-US" sz="2000" dirty="0" smtClean="0">
                <a:latin typeface="Times New Roman" panose="02020603050405020304" pitchFamily="18" charset="0"/>
                <a:cs typeface="Times New Roman" panose="02020603050405020304" pitchFamily="18" charset="0"/>
              </a:rPr>
              <a:t>these environmental challenges,  technical </a:t>
            </a:r>
            <a:r>
              <a:rPr lang="en-US" sz="2000" dirty="0">
                <a:latin typeface="Times New Roman" panose="02020603050405020304" pitchFamily="18" charset="0"/>
                <a:cs typeface="Times New Roman" panose="02020603050405020304" pitchFamily="18" charset="0"/>
              </a:rPr>
              <a:t>factors</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Allowing adequate time to design, develop, test and adjust technology for </a:t>
            </a:r>
            <a:r>
              <a:rPr lang="en-US" sz="2000" dirty="0" smtClean="0">
                <a:latin typeface="Times New Roman" panose="02020603050405020304" pitchFamily="18" charset="0"/>
                <a:cs typeface="Times New Roman" panose="02020603050405020304" pitchFamily="18" charset="0"/>
              </a:rPr>
              <a:t>greater/more accurate </a:t>
            </a:r>
            <a:r>
              <a:rPr lang="en-US" sz="2000" dirty="0">
                <a:latin typeface="Times New Roman" panose="02020603050405020304" pitchFamily="18" charset="0"/>
                <a:cs typeface="Times New Roman" panose="02020603050405020304" pitchFamily="18" charset="0"/>
              </a:rPr>
              <a:t>results</a:t>
            </a:r>
          </a:p>
          <a:p>
            <a:pPr marL="0" indent="0">
              <a:buNone/>
            </a:pPr>
            <a:r>
              <a:rPr lang="en-US" sz="2000" dirty="0">
                <a:latin typeface="Times New Roman" panose="02020603050405020304" pitchFamily="18" charset="0"/>
                <a:cs typeface="Times New Roman" panose="02020603050405020304" pitchFamily="18" charset="0"/>
              </a:rPr>
              <a:t>• Undertaking a baseline assessment of the challenges and what needs to be addressed </a:t>
            </a:r>
            <a:r>
              <a:rPr lang="en-US" sz="2000" dirty="0" smtClean="0">
                <a:latin typeface="Times New Roman" panose="02020603050405020304" pitchFamily="18" charset="0"/>
                <a:cs typeface="Times New Roman" panose="02020603050405020304" pitchFamily="18" charset="0"/>
              </a:rPr>
              <a:t>to ensure </a:t>
            </a:r>
            <a:r>
              <a:rPr lang="en-US" sz="2000" dirty="0">
                <a:latin typeface="Times New Roman" panose="02020603050405020304" pitchFamily="18" charset="0"/>
                <a:cs typeface="Times New Roman" panose="02020603050405020304" pitchFamily="18" charset="0"/>
              </a:rPr>
              <a:t>that the right mix of </a:t>
            </a:r>
            <a:r>
              <a:rPr lang="en-US" sz="2000" dirty="0" smtClean="0">
                <a:latin typeface="Times New Roman" panose="02020603050405020304" pitchFamily="18" charset="0"/>
                <a:cs typeface="Times New Roman" panose="02020603050405020304" pitchFamily="18" charset="0"/>
              </a:rPr>
              <a:t>       technology </a:t>
            </a:r>
            <a:r>
              <a:rPr lang="en-US" sz="2000" dirty="0">
                <a:latin typeface="Times New Roman" panose="02020603050405020304" pitchFamily="18" charset="0"/>
                <a:cs typeface="Times New Roman" panose="02020603050405020304" pitchFamily="18" charset="0"/>
              </a:rPr>
              <a:t>and non-technological solutions are implemented.</a:t>
            </a:r>
          </a:p>
          <a:p>
            <a:pPr marL="0" indent="0">
              <a:buNone/>
            </a:pPr>
            <a:r>
              <a:rPr lang="en-US" sz="2000" dirty="0">
                <a:latin typeface="Times New Roman" panose="02020603050405020304" pitchFamily="18" charset="0"/>
                <a:cs typeface="Times New Roman" panose="02020603050405020304" pitchFamily="18" charset="0"/>
              </a:rPr>
              <a:t>• Collaborating with all sectors to ensure adequate and accurate data (e.g. </a:t>
            </a:r>
            <a:r>
              <a:rPr lang="en-US" sz="2000" dirty="0" smtClean="0">
                <a:latin typeface="Times New Roman" panose="02020603050405020304" pitchFamily="18" charset="0"/>
                <a:cs typeface="Times New Roman" panose="02020603050405020304" pitchFamily="18" charset="0"/>
              </a:rPr>
              <a:t>electricity data</a:t>
            </a:r>
            <a:r>
              <a:rPr lang="en-US" sz="2000" dirty="0">
                <a:latin typeface="Times New Roman" panose="02020603050405020304" pitchFamily="18" charset="0"/>
                <a:cs typeface="Times New Roman" panose="02020603050405020304" pitchFamily="18" charset="0"/>
              </a:rPr>
              <a:t>) are shared to support </a:t>
            </a:r>
            <a:r>
              <a:rPr lang="en-US" sz="2000" dirty="0" smtClean="0">
                <a:latin typeface="Times New Roman" panose="02020603050405020304" pitchFamily="18" charset="0"/>
                <a:cs typeface="Times New Roman" panose="02020603050405020304" pitchFamily="18" charset="0"/>
              </a:rPr>
              <a:t>decision-making</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784080" y="195215"/>
            <a:ext cx="2352675" cy="1610784"/>
          </a:xfrm>
          <a:prstGeom prst="rect">
            <a:avLst/>
          </a:prstGeom>
        </p:spPr>
      </p:pic>
    </p:spTree>
    <p:extLst>
      <p:ext uri="{BB962C8B-B14F-4D97-AF65-F5344CB8AC3E}">
        <p14:creationId xmlns:p14="http://schemas.microsoft.com/office/powerpoint/2010/main" val="1546667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1113"/>
            <a:ext cx="9784080" cy="1508760"/>
          </a:xfrm>
        </p:spPr>
        <p:txBody>
          <a:bodyPr>
            <a:normAutofit/>
          </a:bodyPr>
          <a:lstStyle/>
          <a:p>
            <a:r>
              <a:rPr lang="en-US" sz="2800" dirty="0">
                <a:latin typeface="Times New Roman" panose="02020603050405020304" pitchFamily="18" charset="0"/>
                <a:cs typeface="Times New Roman" panose="02020603050405020304" pitchFamily="18" charset="0"/>
              </a:rPr>
              <a:t>Economic benefits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8011" y="2011680"/>
            <a:ext cx="10568988" cy="4206240"/>
          </a:xfrm>
        </p:spPr>
        <p:txBody>
          <a:bodyPr>
            <a:normAutofit/>
          </a:bodyPr>
          <a:lstStyle/>
          <a:p>
            <a:pPr marL="0" indent="0">
              <a:buNone/>
            </a:pPr>
            <a:r>
              <a:rPr lang="en-US" dirty="0" smtClean="0"/>
              <a:t>• </a:t>
            </a:r>
            <a:r>
              <a:rPr lang="en-US" dirty="0">
                <a:latin typeface="Times New Roman" panose="02020603050405020304" pitchFamily="18" charset="0"/>
                <a:cs typeface="Times New Roman" panose="02020603050405020304" pitchFamily="18" charset="0"/>
              </a:rPr>
              <a:t>Increased efficiency in irrigation systems and wastewater treatment systems</a:t>
            </a:r>
          </a:p>
          <a:p>
            <a:pPr marL="0" indent="0">
              <a:buNone/>
            </a:pPr>
            <a:r>
              <a:rPr lang="en-US" dirty="0">
                <a:latin typeface="Times New Roman" panose="02020603050405020304" pitchFamily="18" charset="0"/>
                <a:cs typeface="Times New Roman" panose="02020603050405020304" pitchFamily="18" charset="0"/>
              </a:rPr>
              <a:t>• Reduced waste by the reduction of water loss through leakages</a:t>
            </a:r>
          </a:p>
          <a:p>
            <a:pPr marL="0" indent="0">
              <a:buNone/>
            </a:pPr>
            <a:r>
              <a:rPr lang="en-US" dirty="0">
                <a:latin typeface="Times New Roman" panose="02020603050405020304" pitchFamily="18" charset="0"/>
                <a:cs typeface="Times New Roman" panose="02020603050405020304" pitchFamily="18" charset="0"/>
              </a:rPr>
              <a:t>• Job and opportunity growth through job creation through SWM project research,</a:t>
            </a:r>
          </a:p>
          <a:p>
            <a:pPr marL="0" indent="0">
              <a:buNone/>
            </a:pPr>
            <a:r>
              <a:rPr lang="en-US" dirty="0" smtClean="0">
                <a:latin typeface="Times New Roman" panose="02020603050405020304" pitchFamily="18" charset="0"/>
                <a:cs typeface="Times New Roman" panose="02020603050405020304" pitchFamily="18" charset="0"/>
              </a:rPr>
              <a:t>   design</a:t>
            </a:r>
            <a:r>
              <a:rPr lang="en-US" dirty="0">
                <a:latin typeface="Times New Roman" panose="02020603050405020304" pitchFamily="18" charset="0"/>
                <a:cs typeface="Times New Roman" panose="02020603050405020304" pitchFamily="18" charset="0"/>
              </a:rPr>
              <a:t>, development and </a:t>
            </a:r>
            <a:r>
              <a:rPr lang="en-US" dirty="0" smtClean="0">
                <a:latin typeface="Times New Roman" panose="02020603050405020304" pitchFamily="18" charset="0"/>
                <a:cs typeface="Times New Roman" panose="02020603050405020304" pitchFamily="18" charset="0"/>
              </a:rPr>
              <a:t>implementation</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Improved capacity in water systems improving their capacity to manage flows and</a:t>
            </a:r>
          </a:p>
          <a:p>
            <a:pPr marL="0" indent="0">
              <a:buNone/>
            </a:pPr>
            <a:r>
              <a:rPr lang="en-US" dirty="0" smtClean="0">
                <a:latin typeface="Times New Roman" panose="02020603050405020304" pitchFamily="18" charset="0"/>
                <a:cs typeface="Times New Roman" panose="02020603050405020304" pitchFamily="18" charset="0"/>
              </a:rPr>
              <a:t>   reduce </a:t>
            </a:r>
            <a:r>
              <a:rPr lang="en-US" dirty="0">
                <a:latin typeface="Times New Roman" panose="02020603050405020304" pitchFamily="18" charset="0"/>
                <a:cs typeface="Times New Roman" panose="02020603050405020304" pitchFamily="18" charset="0"/>
              </a:rPr>
              <a:t>damage during storms/floods</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Reduction in future infrastructure costs by integrating smart technology tools </a:t>
            </a:r>
            <a:r>
              <a:rPr lang="en-US" dirty="0" smtClean="0">
                <a:latin typeface="Times New Roman" panose="02020603050405020304" pitchFamily="18" charset="0"/>
                <a:cs typeface="Times New Roman" panose="02020603050405020304" pitchFamily="18" charset="0"/>
              </a:rPr>
              <a:t>to improve     capacity/efficiency</a:t>
            </a:r>
            <a:r>
              <a:rPr lang="en-US" dirty="0">
                <a:latin typeface="Times New Roman" panose="02020603050405020304" pitchFamily="18" charset="0"/>
                <a:cs typeface="Times New Roman" panose="02020603050405020304" pitchFamily="18" charset="0"/>
              </a:rPr>
              <a:t>, resulting in less need for additional </a:t>
            </a:r>
            <a:r>
              <a:rPr lang="en-US" dirty="0" smtClean="0">
                <a:latin typeface="Times New Roman" panose="02020603050405020304" pitchFamily="18" charset="0"/>
                <a:cs typeface="Times New Roman" panose="02020603050405020304" pitchFamily="18" charset="0"/>
              </a:rPr>
              <a:t>infrastructure</a:t>
            </a:r>
          </a:p>
          <a:p>
            <a:pPr marL="0" indent="0">
              <a:buNone/>
            </a:pPr>
            <a:r>
              <a:rPr lang="en-US" dirty="0" smtClean="0">
                <a:latin typeface="Times New Roman" panose="02020603050405020304" pitchFamily="18" charset="0"/>
                <a:cs typeface="Times New Roman" panose="02020603050405020304" pitchFamily="18" charset="0"/>
              </a:rPr>
              <a:t>• Mobilization </a:t>
            </a:r>
            <a:r>
              <a:rPr lang="en-US" dirty="0">
                <a:latin typeface="Times New Roman" panose="02020603050405020304" pitchFamily="18" charset="0"/>
                <a:cs typeface="Times New Roman" panose="02020603050405020304" pitchFamily="18" charset="0"/>
              </a:rPr>
              <a:t>of funds from </a:t>
            </a:r>
            <a:r>
              <a:rPr lang="en-US" dirty="0" smtClean="0">
                <a:latin typeface="Times New Roman" panose="02020603050405020304" pitchFamily="18" charset="0"/>
                <a:cs typeface="Times New Roman" panose="02020603050405020304" pitchFamily="18" charset="0"/>
              </a:rPr>
              <a:t>public sources</a:t>
            </a:r>
            <a:r>
              <a:rPr lang="en-US" dirty="0">
                <a:latin typeface="Times New Roman" panose="02020603050405020304" pitchFamily="18" charset="0"/>
                <a:cs typeface="Times New Roman" panose="02020603050405020304" pitchFamily="18" charset="0"/>
              </a:rPr>
              <a:t>, as well as </a:t>
            </a:r>
            <a:r>
              <a:rPr lang="en-US" dirty="0" smtClean="0">
                <a:latin typeface="Times New Roman" panose="02020603050405020304" pitchFamily="18" charset="0"/>
                <a:cs typeface="Times New Roman" panose="02020603050405020304" pitchFamily="18" charset="0"/>
              </a:rPr>
              <a:t>internal </a:t>
            </a:r>
            <a:r>
              <a:rPr lang="en-US" dirty="0" smtClean="0">
                <a:latin typeface="Times New Roman" panose="02020603050405020304" pitchFamily="18" charset="0"/>
                <a:cs typeface="Times New Roman" panose="02020603050405020304" pitchFamily="18" charset="0"/>
              </a:rPr>
              <a:t>funding sources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6733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42" y="280852"/>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Smart city for developing country</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a:lnSpc>
                <a:spcPct val="150000"/>
              </a:lnSpc>
            </a:pPr>
            <a:r>
              <a:rPr lang="en-US" dirty="0">
                <a:latin typeface="Times New Roman" panose="02020603050405020304" pitchFamily="18" charset="0"/>
                <a:cs typeface="Times New Roman" panose="02020603050405020304" pitchFamily="18" charset="0"/>
              </a:rPr>
              <a:t>Developing smart cities, either in the developed or in the developing counties, will help in convergence and interaction between urban agents and will result in sustainability and improvement of citizens’ life quality through a long-term plan. </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this study, poverty, education, infrastructure, healthcare facilities, an integrated governmental system, enabling and promoting public participation, preventing environmental degradation and eventually improving life quality are among the most important and key factors; thus, it tries to offer propositions to improve and solve the problems through information technology in the framework of Smart city projects</a:t>
            </a:r>
          </a:p>
        </p:txBody>
      </p:sp>
    </p:spTree>
    <p:extLst>
      <p:ext uri="{BB962C8B-B14F-4D97-AF65-F5344CB8AC3E}">
        <p14:creationId xmlns:p14="http://schemas.microsoft.com/office/powerpoint/2010/main" val="2288063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210" y="345174"/>
            <a:ext cx="9784080" cy="1508760"/>
          </a:xfrm>
        </p:spPr>
        <p:txBody>
          <a:bodyPr>
            <a:normAutofit/>
          </a:bodyPr>
          <a:lstStyle/>
          <a:p>
            <a:r>
              <a:rPr lang="en-US" sz="2800" dirty="0">
                <a:latin typeface="Times New Roman" panose="02020603050405020304" pitchFamily="18" charset="0"/>
                <a:cs typeface="Times New Roman" panose="02020603050405020304" pitchFamily="18" charset="0"/>
              </a:rPr>
              <a:t>Smart city for developing </a:t>
            </a:r>
            <a:r>
              <a:rPr lang="en-US" sz="2800" dirty="0" smtClean="0">
                <a:latin typeface="Times New Roman" panose="02020603050405020304" pitchFamily="18" charset="0"/>
                <a:cs typeface="Times New Roman" panose="02020603050405020304" pitchFamily="18" charset="0"/>
              </a:rPr>
              <a:t>country-</a:t>
            </a:r>
            <a:r>
              <a:rPr lang="en-US" sz="2800" dirty="0" err="1" smtClean="0">
                <a:latin typeface="Times New Roman" panose="02020603050405020304" pitchFamily="18" charset="0"/>
                <a:cs typeface="Times New Roman" panose="02020603050405020304" pitchFamily="18" charset="0"/>
              </a:rPr>
              <a:t>cont</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36" y="1946366"/>
            <a:ext cx="9784080" cy="4206240"/>
          </a:xfrm>
        </p:spPr>
        <p:txBody>
          <a:bodyPr>
            <a:normAutofit fontScale="70000" lnSpcReduction="20000"/>
          </a:bodyPr>
          <a:lstStyle/>
          <a:p>
            <a:pPr>
              <a:lnSpc>
                <a:spcPct val="150000"/>
              </a:lnSpc>
            </a:pPr>
            <a:r>
              <a:rPr lang="en-US" sz="2600" dirty="0">
                <a:latin typeface="Times New Roman" panose="02020603050405020304" pitchFamily="18" charset="0"/>
                <a:cs typeface="Times New Roman" panose="02020603050405020304" pitchFamily="18" charset="0"/>
              </a:rPr>
              <a:t>India is the largest user of groundwater in the world. It uses an estimated 230 cubic kilometers of groundwater per year - over a quarter of the global total</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a:latin typeface="Times New Roman" panose="02020603050405020304" pitchFamily="18" charset="0"/>
                <a:cs typeface="Times New Roman" panose="02020603050405020304" pitchFamily="18" charset="0"/>
              </a:rPr>
              <a:t>Urban residents increasingly rely on groundwater due to unreliable and inadequate municipal water supplies</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a:latin typeface="Times New Roman" panose="02020603050405020304" pitchFamily="18" charset="0"/>
                <a:cs typeface="Times New Roman" panose="02020603050405020304" pitchFamily="18" charset="0"/>
              </a:rPr>
              <a:t>Water issues in developing countries include scarcity of drinking water, poor infrastructure for water and sanitation access, water pollution, and low levels of water security. Over one billion people in developing countries have inadequate access to clean water. The main barriers to addressing water problems in developing nations include poverty, costs of infrastructure, and poor governance. The effects of climate change on the water cycle can make these problems worse</a:t>
            </a:r>
            <a:r>
              <a:rPr lang="en-US" dirty="0"/>
              <a:t>.</a:t>
            </a:r>
          </a:p>
        </p:txBody>
      </p:sp>
      <p:pic>
        <p:nvPicPr>
          <p:cNvPr id="4" name="Picture 3"/>
          <p:cNvPicPr>
            <a:picLocks noChangeAspect="1"/>
          </p:cNvPicPr>
          <p:nvPr/>
        </p:nvPicPr>
        <p:blipFill>
          <a:blip r:embed="rId2"/>
          <a:stretch>
            <a:fillRect/>
          </a:stretch>
        </p:blipFill>
        <p:spPr>
          <a:xfrm>
            <a:off x="9222377" y="5055326"/>
            <a:ext cx="2873829" cy="1693623"/>
          </a:xfrm>
          <a:prstGeom prst="rect">
            <a:avLst/>
          </a:prstGeom>
        </p:spPr>
      </p:pic>
    </p:spTree>
    <p:extLst>
      <p:ext uri="{BB962C8B-B14F-4D97-AF65-F5344CB8AC3E}">
        <p14:creationId xmlns:p14="http://schemas.microsoft.com/office/powerpoint/2010/main" val="3618226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1113"/>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How do we accomplish?</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80851" y="1894114"/>
            <a:ext cx="4701492" cy="4206240"/>
          </a:xfrm>
        </p:spPr>
        <p:txBody>
          <a:bodyPr/>
          <a:lstStyle/>
          <a:p>
            <a:pPr marL="0" indent="0">
              <a:buNone/>
            </a:pPr>
            <a:endParaRPr lang="en-US" dirty="0" smtClean="0"/>
          </a:p>
          <a:p>
            <a:r>
              <a:rPr lang="en-US" dirty="0" smtClean="0">
                <a:latin typeface="Times New Roman" panose="02020603050405020304" pitchFamily="18" charset="0"/>
                <a:cs typeface="Times New Roman" panose="02020603050405020304" pitchFamily="18" charset="0"/>
              </a:rPr>
              <a:t>Rain water , water  from floods </a:t>
            </a:r>
            <a:r>
              <a:rPr lang="en-US" dirty="0" smtClean="0">
                <a:latin typeface="Times New Roman" panose="02020603050405020304" pitchFamily="18" charset="0"/>
                <a:cs typeface="Times New Roman" panose="02020603050405020304" pitchFamily="18" charset="0"/>
              </a:rPr>
              <a:t>and other </a:t>
            </a:r>
            <a:r>
              <a:rPr lang="en-US" dirty="0" smtClean="0">
                <a:latin typeface="Times New Roman" panose="02020603050405020304" pitchFamily="18" charset="0"/>
                <a:cs typeface="Times New Roman" panose="02020603050405020304" pitchFamily="18" charset="0"/>
              </a:rPr>
              <a:t>water bodies on earth’s surface pass through the soil by the process infiltration.</a:t>
            </a:r>
          </a:p>
          <a:p>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infiltered</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water then </a:t>
            </a:r>
            <a:r>
              <a:rPr lang="en-US" dirty="0" smtClean="0">
                <a:latin typeface="Times New Roman" panose="02020603050405020304" pitchFamily="18" charset="0"/>
                <a:cs typeface="Times New Roman" panose="02020603050405020304" pitchFamily="18" charset="0"/>
              </a:rPr>
              <a:t>gets accumulated in the aquifer deep under the ground.</a:t>
            </a:r>
          </a:p>
          <a:p>
            <a:r>
              <a:rPr lang="en-US" dirty="0" smtClean="0">
                <a:latin typeface="Times New Roman" panose="02020603050405020304" pitchFamily="18" charset="0"/>
                <a:cs typeface="Times New Roman" panose="02020603050405020304" pitchFamily="18" charset="0"/>
              </a:rPr>
              <a:t>There are some layers of impermeable rocks which prevent the water in the aquifer from seeping down further.</a:t>
            </a:r>
          </a:p>
        </p:txBody>
      </p:sp>
      <p:pic>
        <p:nvPicPr>
          <p:cNvPr id="4" name="Picture 3"/>
          <p:cNvPicPr>
            <a:picLocks noChangeAspect="1"/>
          </p:cNvPicPr>
          <p:nvPr/>
        </p:nvPicPr>
        <p:blipFill>
          <a:blip r:embed="rId2"/>
          <a:stretch>
            <a:fillRect/>
          </a:stretch>
        </p:blipFill>
        <p:spPr>
          <a:xfrm>
            <a:off x="5809600" y="2220684"/>
            <a:ext cx="6203330" cy="4070169"/>
          </a:xfrm>
          <a:prstGeom prst="rect">
            <a:avLst/>
          </a:prstGeom>
        </p:spPr>
      </p:pic>
      <p:sp>
        <p:nvSpPr>
          <p:cNvPr id="5" name="Rectangle 4"/>
          <p:cNvSpPr/>
          <p:nvPr/>
        </p:nvSpPr>
        <p:spPr>
          <a:xfrm>
            <a:off x="7615646" y="2351314"/>
            <a:ext cx="1881051" cy="4441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02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2" y="271113"/>
            <a:ext cx="9784080" cy="1508760"/>
          </a:xfrm>
        </p:spPr>
        <p:txBody>
          <a:bodyPr>
            <a:normAutofit/>
          </a:bodyPr>
          <a:lstStyle/>
          <a:p>
            <a:r>
              <a:rPr lang="en-US" sz="2800" dirty="0">
                <a:latin typeface="Times New Roman" panose="02020603050405020304" pitchFamily="18" charset="0"/>
                <a:cs typeface="Times New Roman" panose="02020603050405020304" pitchFamily="18" charset="0"/>
              </a:rPr>
              <a:t>Energy sustainability for smart city</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reservoir can be covered with the solar panels to generate energy to pull the water (towards the </a:t>
            </a:r>
            <a:r>
              <a:rPr lang="en-US" sz="2000" dirty="0" err="1">
                <a:latin typeface="Times New Roman" panose="02020603050405020304" pitchFamily="18" charset="0"/>
                <a:cs typeface="Times New Roman" panose="02020603050405020304" pitchFamily="18" charset="0"/>
              </a:rPr>
              <a:t>reservior</a:t>
            </a:r>
            <a:r>
              <a:rPr lang="en-US" sz="2000" dirty="0">
                <a:latin typeface="Times New Roman" panose="02020603050405020304" pitchFamily="18" charset="0"/>
                <a:cs typeface="Times New Roman" panose="02020603050405020304" pitchFamily="18" charset="0"/>
              </a:rPr>
              <a:t>)  and to purify the water.</a:t>
            </a:r>
          </a:p>
          <a:p>
            <a:r>
              <a:rPr lang="en-US" sz="2000" dirty="0">
                <a:latin typeface="Times New Roman" panose="02020603050405020304" pitchFamily="18" charset="0"/>
                <a:cs typeface="Times New Roman" panose="02020603050405020304" pitchFamily="18" charset="0"/>
              </a:rPr>
              <a:t>Battery operated sensors can be employed. </a:t>
            </a:r>
          </a:p>
          <a:p>
            <a:r>
              <a:rPr lang="en-US" sz="2000" dirty="0">
                <a:latin typeface="Times New Roman" panose="02020603050405020304" pitchFamily="18" charset="0"/>
                <a:cs typeface="Times New Roman" panose="02020603050405020304" pitchFamily="18" charset="0"/>
              </a:rPr>
              <a:t>Water flow can be used to turn turbines to produce hydro electricity.</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647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75" y="205799"/>
            <a:ext cx="1154643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Financial investment for implementation </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Tangible asset infrastructure Investment -</a:t>
            </a:r>
            <a:r>
              <a:rPr lang="en-US" sz="2800" b="1" dirty="0" smtClean="0">
                <a:latin typeface="Times New Roman" panose="02020603050405020304" pitchFamily="18" charset="0"/>
                <a:cs typeface="Times New Roman" panose="02020603050405020304" pitchFamily="18" charset="0"/>
              </a:rPr>
              <a:t>100cr.</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IT infrastructure development- </a:t>
            </a:r>
            <a:r>
              <a:rPr lang="en-US" sz="2800" b="1" dirty="0" smtClean="0">
                <a:latin typeface="Times New Roman" panose="02020603050405020304" pitchFamily="18" charset="0"/>
                <a:cs typeface="Times New Roman" panose="02020603050405020304" pitchFamily="18" charset="0"/>
              </a:rPr>
              <a:t>5cr.</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Annual preventive maintenance- </a:t>
            </a:r>
            <a:r>
              <a:rPr lang="en-US" sz="2800" b="1" dirty="0" smtClean="0">
                <a:latin typeface="Times New Roman" panose="02020603050405020304" pitchFamily="18" charset="0"/>
                <a:cs typeface="Times New Roman" panose="02020603050405020304" pitchFamily="18" charset="0"/>
              </a:rPr>
              <a:t>5cr.</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Income expected- </a:t>
            </a:r>
            <a:r>
              <a:rPr lang="en-US" sz="2800" b="1" dirty="0" smtClean="0">
                <a:latin typeface="Times New Roman" panose="02020603050405020304" pitchFamily="18" charset="0"/>
                <a:cs typeface="Times New Roman" panose="02020603050405020304" pitchFamily="18" charset="0"/>
              </a:rPr>
              <a:t>8 to 9 cr.</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4141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9" y="205799"/>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Financial strategy</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may increase the water tax by a fractional value to use it for implementation of the project</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With the help net metering online water bill and the same is going to be incentivized based on the ground water contribution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a house already has rain harvesting process, such households may be given subsidy for contribution of increase in water tax.</a:t>
            </a:r>
          </a:p>
          <a:p>
            <a:r>
              <a:rPr lang="en-US" dirty="0">
                <a:latin typeface="Times New Roman" panose="02020603050405020304" pitchFamily="18" charset="0"/>
                <a:cs typeface="Times New Roman" panose="02020603050405020304" pitchFamily="18" charset="0"/>
              </a:rPr>
              <a:t>We save in the maintenance of the roads and sewage systems.</a:t>
            </a:r>
          </a:p>
          <a:p>
            <a:r>
              <a:rPr lang="en-US" dirty="0">
                <a:latin typeface="Times New Roman" panose="02020603050405020304" pitchFamily="18" charset="0"/>
                <a:cs typeface="Times New Roman" panose="02020603050405020304" pitchFamily="18" charset="0"/>
              </a:rPr>
              <a:t>The corporation can sell the purified water from the plant.</a:t>
            </a:r>
          </a:p>
          <a:p>
            <a:endParaRPr lang="en-US" dirty="0"/>
          </a:p>
        </p:txBody>
      </p:sp>
    </p:spTree>
    <p:extLst>
      <p:ext uri="{BB962C8B-B14F-4D97-AF65-F5344CB8AC3E}">
        <p14:creationId xmlns:p14="http://schemas.microsoft.com/office/powerpoint/2010/main" val="2450072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92736"/>
            <a:ext cx="9784080" cy="1508760"/>
          </a:xfrm>
        </p:spPr>
        <p:txBody>
          <a:bodyPr>
            <a:normAutofit/>
          </a:bodyPr>
          <a:lstStyle/>
          <a:p>
            <a:r>
              <a:rPr lang="en-US" sz="2800" dirty="0" smtClean="0"/>
              <a:t>Smart City</a:t>
            </a:r>
            <a:endParaRPr lang="en-US" sz="2800" dirty="0"/>
          </a:p>
        </p:txBody>
      </p:sp>
      <p:sp>
        <p:nvSpPr>
          <p:cNvPr id="3" name="Content Placeholder 2"/>
          <p:cNvSpPr>
            <a:spLocks noGrp="1"/>
          </p:cNvSpPr>
          <p:nvPr>
            <p:ph idx="1"/>
          </p:nvPr>
        </p:nvSpPr>
        <p:spPr>
          <a:xfrm>
            <a:off x="1" y="2011680"/>
            <a:ext cx="6923314" cy="2704011"/>
          </a:xfrm>
        </p:spPr>
        <p:txBody>
          <a:bodyPr>
            <a:noAutofit/>
          </a:bodyPr>
          <a:lstStyle/>
          <a:p>
            <a:pPr marL="0" indent="0">
              <a:lnSpc>
                <a:spcPct val="170000"/>
              </a:lnSpc>
              <a:buNone/>
            </a:pPr>
            <a:r>
              <a:rPr lang="en-US" sz="1800" dirty="0">
                <a:latin typeface="Times New Roman" panose="02020603050405020304" pitchFamily="18" charset="0"/>
                <a:cs typeface="Times New Roman" panose="02020603050405020304" pitchFamily="18" charset="0"/>
              </a:rPr>
              <a:t>A smart city is an urban development using Information and Communication Technology (ICT) and Internet of Things (</a:t>
            </a:r>
            <a:r>
              <a:rPr lang="en-US" sz="1800" dirty="0" err="1">
                <a:latin typeface="Times New Roman" panose="02020603050405020304" pitchFamily="18" charset="0"/>
                <a:cs typeface="Times New Roman" panose="02020603050405020304" pitchFamily="18" charset="0"/>
              </a:rPr>
              <a:t>IoT</a:t>
            </a:r>
            <a:r>
              <a:rPr lang="en-US" sz="1800" dirty="0">
                <a:latin typeface="Times New Roman" panose="02020603050405020304" pitchFamily="18" charset="0"/>
                <a:cs typeface="Times New Roman" panose="02020603050405020304" pitchFamily="18" charset="0"/>
              </a:rPr>
              <a:t>) to provide useful information to effectively manage resources and assets. This includes data collected from citizens and mechanical devices, that are processed and analyzed to monitor and manage traffic and transport systems, power plants, water supply networks, waste disposal, etc.</a:t>
            </a:r>
          </a:p>
        </p:txBody>
      </p:sp>
      <p:pic>
        <p:nvPicPr>
          <p:cNvPr id="4" name="Picture 3"/>
          <p:cNvPicPr>
            <a:picLocks noChangeAspect="1"/>
          </p:cNvPicPr>
          <p:nvPr/>
        </p:nvPicPr>
        <p:blipFill>
          <a:blip r:embed="rId2"/>
          <a:stretch>
            <a:fillRect/>
          </a:stretch>
        </p:blipFill>
        <p:spPr>
          <a:xfrm>
            <a:off x="7040880" y="2011680"/>
            <a:ext cx="4994366" cy="3251019"/>
          </a:xfrm>
          <a:prstGeom prst="rect">
            <a:avLst/>
          </a:prstGeom>
        </p:spPr>
      </p:pic>
    </p:spTree>
    <p:extLst>
      <p:ext uri="{BB962C8B-B14F-4D97-AF65-F5344CB8AC3E}">
        <p14:creationId xmlns:p14="http://schemas.microsoft.com/office/powerpoint/2010/main" val="892608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Thank you</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267974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2736"/>
            <a:ext cx="9784080" cy="1508760"/>
          </a:xfrm>
        </p:spPr>
        <p:txBody>
          <a:bodyPr>
            <a:normAutofit/>
          </a:bodyPr>
          <a:lstStyle/>
          <a:p>
            <a:r>
              <a:rPr lang="en-US" sz="2800" dirty="0"/>
              <a:t>How do Smart cities work?</a:t>
            </a:r>
            <a:br>
              <a:rPr lang="en-US" sz="2800" dirty="0"/>
            </a:br>
            <a:endParaRPr lang="en-US" sz="2800"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 smart city is an intelligent city that integrates digital technologies into its networks, services and infrastructure. It means smart urban transportation networks, upgraded water supply and waste disposal facilities and more efficient ways to light and heat buildings.</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What is the future of smart cities?</a:t>
            </a: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Smart cities offer better use of space, less traffic, cleaner air, and more efficient civic services, all of which increases quality of life. What's more, smart cities </a:t>
            </a:r>
            <a:r>
              <a:rPr lang="en-US" sz="2400" b="1" dirty="0" smtClean="0">
                <a:latin typeface="Times New Roman" panose="02020603050405020304" pitchFamily="18" charset="0"/>
                <a:cs typeface="Times New Roman" panose="02020603050405020304" pitchFamily="18" charset="0"/>
              </a:rPr>
              <a:t>provide more career and economic opportunities as well as stronger links with the community</a:t>
            </a:r>
            <a:r>
              <a:rPr lang="en-US" sz="2400" dirty="0" smtClean="0">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35983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 y="192736"/>
            <a:ext cx="9784080" cy="1508760"/>
          </a:xfrm>
        </p:spPr>
        <p:txBody>
          <a:bodyPr/>
          <a:lstStyle/>
          <a:p>
            <a:r>
              <a:rPr lang="en-US" dirty="0" smtClean="0"/>
              <a:t> </a:t>
            </a:r>
            <a:r>
              <a:rPr lang="en-US" sz="2800" dirty="0" smtClean="0"/>
              <a:t>Ground water</a:t>
            </a:r>
            <a:endParaRPr lang="en-US" sz="2800" dirty="0"/>
          </a:p>
        </p:txBody>
      </p:sp>
      <p:sp>
        <p:nvSpPr>
          <p:cNvPr id="3" name="Content Placeholder 2"/>
          <p:cNvSpPr>
            <a:spLocks noGrp="1"/>
          </p:cNvSpPr>
          <p:nvPr>
            <p:ph idx="1"/>
          </p:nvPr>
        </p:nvSpPr>
        <p:spPr>
          <a:xfrm>
            <a:off x="1136" y="1792936"/>
            <a:ext cx="8163150" cy="5065064"/>
          </a:xfrm>
        </p:spPr>
        <p:txBody>
          <a:bodyPr>
            <a:normAutofit fontScale="92500" lnSpcReduction="20000"/>
          </a:bodyPr>
          <a:lstStyle/>
          <a:p>
            <a:pPr>
              <a:lnSpc>
                <a:spcPct val="150000"/>
              </a:lnSpc>
            </a:pPr>
            <a:r>
              <a:rPr lang="en-US" dirty="0" smtClean="0">
                <a:latin typeface="Times New Roman" panose="02020603050405020304" pitchFamily="18" charset="0"/>
                <a:cs typeface="Times New Roman" panose="02020603050405020304" pitchFamily="18" charset="0"/>
              </a:rPr>
              <a:t>Groundwater </a:t>
            </a:r>
            <a:r>
              <a:rPr lang="en-US" dirty="0">
                <a:latin typeface="Times New Roman" panose="02020603050405020304" pitchFamily="18" charset="0"/>
                <a:cs typeface="Times New Roman" panose="02020603050405020304" pitchFamily="18" charset="0"/>
              </a:rPr>
              <a:t>management </a:t>
            </a:r>
            <a:r>
              <a:rPr lang="en-US" b="1" dirty="0">
                <a:latin typeface="Times New Roman" panose="02020603050405020304" pitchFamily="18" charset="0"/>
                <a:cs typeface="Times New Roman" panose="02020603050405020304" pitchFamily="18" charset="0"/>
              </a:rPr>
              <a:t>deals with the complex interaction between human societal activities and the physical environment</a:t>
            </a:r>
            <a:r>
              <a:rPr lang="en-US" dirty="0">
                <a:latin typeface="Times New Roman" panose="02020603050405020304" pitchFamily="18" charset="0"/>
                <a:cs typeface="Times New Roman" panose="02020603050405020304" pitchFamily="18" charset="0"/>
              </a:rPr>
              <a:t>, which pose an extremely complex and difficult problem to solve for the benefit of all parties involved.</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Unfortunately</a:t>
            </a:r>
            <a:r>
              <a:rPr lang="en-US" dirty="0">
                <a:latin typeface="Times New Roman" panose="02020603050405020304" pitchFamily="18" charset="0"/>
                <a:cs typeface="Times New Roman" panose="02020603050405020304" pitchFamily="18" charset="0"/>
              </a:rPr>
              <a:t>, humans are depleting the aquifers faster than they can be recharged by the hydrological cycle. Therefore, </a:t>
            </a:r>
            <a:r>
              <a:rPr lang="en-US" b="1" dirty="0">
                <a:latin typeface="Times New Roman" panose="02020603050405020304" pitchFamily="18" charset="0"/>
                <a:cs typeface="Times New Roman" panose="02020603050405020304" pitchFamily="18" charset="0"/>
              </a:rPr>
              <a:t>three quarters of groundwater is considered nonrenewable</a:t>
            </a:r>
            <a:r>
              <a:rPr lang="en-US" dirty="0">
                <a:latin typeface="Times New Roman" panose="02020603050405020304" pitchFamily="18" charset="0"/>
                <a:cs typeface="Times New Roman" panose="02020603050405020304" pitchFamily="18" charset="0"/>
              </a:rPr>
              <a:t>. The main reason we using groundwater resources mainly for drinking and irrigation</a:t>
            </a:r>
            <a:r>
              <a:rPr lang="en-US" dirty="0" smtClean="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Groundwater protection </a:t>
            </a:r>
            <a:r>
              <a:rPr lang="en-US" b="1" dirty="0">
                <a:latin typeface="Times New Roman" panose="02020603050405020304" pitchFamily="18" charset="0"/>
                <a:cs typeface="Times New Roman" panose="02020603050405020304" pitchFamily="18" charset="0"/>
              </a:rPr>
              <a:t>must be a high priority in zones where contamination can easily enter the aquifer and affect a spring or pumping well used for the drinking water supply of a large populat</a:t>
            </a:r>
            <a:r>
              <a:rPr lang="en-US" b="1" dirty="0"/>
              <a:t>ion</a:t>
            </a:r>
            <a:r>
              <a:rPr lang="en-US" dirty="0"/>
              <a:t>.</a:t>
            </a:r>
          </a:p>
        </p:txBody>
      </p:sp>
      <p:pic>
        <p:nvPicPr>
          <p:cNvPr id="4" name="Picture 3"/>
          <p:cNvPicPr>
            <a:picLocks noChangeAspect="1"/>
          </p:cNvPicPr>
          <p:nvPr/>
        </p:nvPicPr>
        <p:blipFill>
          <a:blip r:embed="rId2"/>
          <a:stretch>
            <a:fillRect/>
          </a:stretch>
        </p:blipFill>
        <p:spPr>
          <a:xfrm>
            <a:off x="8317501" y="1792936"/>
            <a:ext cx="3874499" cy="4958209"/>
          </a:xfrm>
          <a:prstGeom prst="rect">
            <a:avLst/>
          </a:prstGeom>
        </p:spPr>
      </p:pic>
    </p:spTree>
    <p:extLst>
      <p:ext uri="{BB962C8B-B14F-4D97-AF65-F5344CB8AC3E}">
        <p14:creationId xmlns:p14="http://schemas.microsoft.com/office/powerpoint/2010/main" val="3240770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548"/>
            <a:ext cx="9784080" cy="1508760"/>
          </a:xfrm>
        </p:spPr>
        <p:txBody>
          <a:bodyPr>
            <a:normAutofit/>
          </a:bodyPr>
          <a:lstStyle/>
          <a:p>
            <a:r>
              <a:rPr lang="en-US" sz="2800" dirty="0" smtClean="0">
                <a:latin typeface="Times New Roman" panose="02020603050405020304" pitchFamily="18" charset="0"/>
                <a:cs typeface="Times New Roman" panose="02020603050405020304" pitchFamily="18" charset="0"/>
              </a:rPr>
              <a:t>Ground water-(</a:t>
            </a:r>
            <a:r>
              <a:rPr lang="en-US" sz="2800" dirty="0" err="1" smtClean="0">
                <a:latin typeface="Times New Roman" panose="02020603050405020304" pitchFamily="18" charset="0"/>
                <a:cs typeface="Times New Roman" panose="02020603050405020304" pitchFamily="18" charset="0"/>
              </a:rPr>
              <a:t>cont</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If current trends continue, in 20 years about 60% of all India’s aquifers will be in a critical </a:t>
            </a:r>
            <a:r>
              <a:rPr lang="en-US" dirty="0" err="1">
                <a:latin typeface="Times New Roman" panose="02020603050405020304" pitchFamily="18" charset="0"/>
                <a:cs typeface="Times New Roman" panose="02020603050405020304" pitchFamily="18" charset="0"/>
              </a:rPr>
              <a:t>condition.India</a:t>
            </a:r>
            <a:r>
              <a:rPr lang="en-US" dirty="0">
                <a:latin typeface="Times New Roman" panose="02020603050405020304" pitchFamily="18" charset="0"/>
                <a:cs typeface="Times New Roman" panose="02020603050405020304" pitchFamily="18" charset="0"/>
              </a:rPr>
              <a:t> is the largest user of groundwater in the world. It uses an estimated 230 cubic kilometers of groundwater per year - over a quarter of the global </a:t>
            </a:r>
            <a:r>
              <a:rPr lang="en-US" dirty="0" err="1">
                <a:latin typeface="Times New Roman" panose="02020603050405020304" pitchFamily="18" charset="0"/>
                <a:cs typeface="Times New Roman" panose="02020603050405020304" pitchFamily="18" charset="0"/>
              </a:rPr>
              <a:t>total.More</a:t>
            </a:r>
            <a:r>
              <a:rPr lang="en-US" dirty="0">
                <a:latin typeface="Times New Roman" panose="02020603050405020304" pitchFamily="18" charset="0"/>
                <a:cs typeface="Times New Roman" panose="02020603050405020304" pitchFamily="18" charset="0"/>
              </a:rPr>
              <a:t> than 60% of irrigated agriculture and 85% of drinking water supplies are dependent on groundwater.</a:t>
            </a:r>
          </a:p>
        </p:txBody>
      </p:sp>
    </p:spTree>
    <p:extLst>
      <p:ext uri="{BB962C8B-B14F-4D97-AF65-F5344CB8AC3E}">
        <p14:creationId xmlns:p14="http://schemas.microsoft.com/office/powerpoint/2010/main" val="4091549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hatsApp Video 2022-09-18 at 3.24.48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0423" y="0"/>
            <a:ext cx="9614264" cy="6858000"/>
          </a:xfrm>
          <a:prstGeom prst="rect">
            <a:avLst/>
          </a:prstGeom>
        </p:spPr>
      </p:pic>
    </p:spTree>
    <p:extLst>
      <p:ext uri="{BB962C8B-B14F-4D97-AF65-F5344CB8AC3E}">
        <p14:creationId xmlns:p14="http://schemas.microsoft.com/office/powerpoint/2010/main" val="36519900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862"/>
            <a:ext cx="9784080" cy="1508760"/>
          </a:xfrm>
        </p:spPr>
        <p:txBody>
          <a:bodyPr>
            <a:normAutofit/>
          </a:bodyPr>
          <a:lstStyle/>
          <a:p>
            <a:r>
              <a:rPr lang="en-US" sz="2800" dirty="0" smtClean="0"/>
              <a:t>Flood water</a:t>
            </a:r>
            <a:endParaRPr lang="en-US" sz="2800" dirty="0"/>
          </a:p>
        </p:txBody>
      </p:sp>
      <p:sp>
        <p:nvSpPr>
          <p:cNvPr id="3" name="Content Placeholder 2"/>
          <p:cNvSpPr>
            <a:spLocks noGrp="1"/>
          </p:cNvSpPr>
          <p:nvPr>
            <p:ph idx="1"/>
          </p:nvPr>
        </p:nvSpPr>
        <p:spPr>
          <a:xfrm>
            <a:off x="171450" y="2011679"/>
            <a:ext cx="6729414" cy="4646295"/>
          </a:xfrm>
        </p:spPr>
        <p:txBody>
          <a:bodyPr>
            <a:normAutofit fontScale="85000" lnSpcReduction="10000"/>
          </a:bodyPr>
          <a:lstStyle/>
          <a:p>
            <a:pPr>
              <a:lnSpc>
                <a:spcPct val="150000"/>
              </a:lnSpc>
            </a:pPr>
            <a:r>
              <a:rPr lang="en-US" dirty="0">
                <a:latin typeface="Times New Roman" panose="02020603050405020304" pitchFamily="18" charset="0"/>
                <a:cs typeface="Times New Roman" panose="02020603050405020304" pitchFamily="18" charset="0"/>
              </a:rPr>
              <a:t>Floods are important sources of groundwater recharge in most of the world’s arid lands </a:t>
            </a:r>
            <a:r>
              <a:rPr lang="en-US" dirty="0" smtClean="0">
                <a:latin typeface="Times New Roman" panose="02020603050405020304" pitchFamily="18" charset="0"/>
                <a:cs typeface="Times New Roman" panose="02020603050405020304" pitchFamily="18" charset="0"/>
              </a:rPr>
              <a:t>with appropriate </a:t>
            </a:r>
            <a:r>
              <a:rPr lang="en-US" dirty="0">
                <a:latin typeface="Times New Roman" panose="02020603050405020304" pitchFamily="18" charset="0"/>
                <a:cs typeface="Times New Roman" panose="02020603050405020304" pitchFamily="18" charset="0"/>
              </a:rPr>
              <a:t>management practices, floods can benefit the ecology of arid and semi-arid areas </a:t>
            </a:r>
          </a:p>
          <a:p>
            <a:pPr>
              <a:lnSpc>
                <a:spcPct val="150000"/>
              </a:lnSpc>
            </a:pPr>
            <a:r>
              <a:rPr lang="en-US" dirty="0">
                <a:latin typeface="Times New Roman" panose="02020603050405020304" pitchFamily="18" charset="0"/>
                <a:cs typeface="Times New Roman" panose="02020603050405020304" pitchFamily="18" charset="0"/>
              </a:rPr>
              <a:t>Flood spreading (due to river overflows) is one of the methods used for flood management and </a:t>
            </a:r>
            <a:r>
              <a:rPr lang="en-US" dirty="0" smtClean="0">
                <a:latin typeface="Times New Roman" panose="02020603050405020304" pitchFamily="18" charset="0"/>
                <a:cs typeface="Times New Roman" panose="02020603050405020304" pitchFamily="18" charset="0"/>
              </a:rPr>
              <a:t>water harvesting </a:t>
            </a:r>
            <a:r>
              <a:rPr lang="en-US" dirty="0">
                <a:latin typeface="Times New Roman" panose="02020603050405020304" pitchFamily="18" charset="0"/>
                <a:cs typeface="Times New Roman" panose="02020603050405020304" pitchFamily="18" charset="0"/>
              </a:rPr>
              <a:t>that increases the groundwater recharge </a:t>
            </a:r>
            <a:r>
              <a:rPr lang="en-US" dirty="0" smtClean="0">
                <a:latin typeface="Times New Roman" panose="02020603050405020304" pitchFamily="18" charset="0"/>
                <a:cs typeface="Times New Roman" panose="02020603050405020304" pitchFamily="18" charset="0"/>
              </a:rPr>
              <a:t>. </a:t>
            </a:r>
          </a:p>
          <a:p>
            <a:pPr>
              <a:lnSpc>
                <a:spcPct val="150000"/>
              </a:lnSpc>
            </a:pPr>
            <a:r>
              <a:rPr lang="en-US" dirty="0" smtClean="0">
                <a:latin typeface="Times New Roman" panose="02020603050405020304" pitchFamily="18" charset="0"/>
                <a:cs typeface="Times New Roman" panose="02020603050405020304" pitchFamily="18" charset="0"/>
              </a:rPr>
              <a:t>Recharge </a:t>
            </a:r>
            <a:r>
              <a:rPr lang="en-US" dirty="0">
                <a:latin typeface="Times New Roman" panose="02020603050405020304" pitchFamily="18" charset="0"/>
                <a:cs typeface="Times New Roman" panose="02020603050405020304" pitchFamily="18" charset="0"/>
              </a:rPr>
              <a:t>is the portion of infiltration </a:t>
            </a:r>
            <a:r>
              <a:rPr lang="en-US" dirty="0" smtClean="0">
                <a:latin typeface="Times New Roman" panose="02020603050405020304" pitchFamily="18" charset="0"/>
                <a:cs typeface="Times New Roman" panose="02020603050405020304" pitchFamily="18" charset="0"/>
              </a:rPr>
              <a:t>that reaches </a:t>
            </a:r>
            <a:r>
              <a:rPr lang="en-US" dirty="0">
                <a:latin typeface="Times New Roman" panose="02020603050405020304" pitchFamily="18" charset="0"/>
                <a:cs typeface="Times New Roman" panose="02020603050405020304" pitchFamily="18" charset="0"/>
              </a:rPr>
              <a:t>the water table after passing through the soil profile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arid environments, stream beds </a:t>
            </a:r>
            <a:r>
              <a:rPr lang="en-US" dirty="0" smtClean="0">
                <a:latin typeface="Times New Roman" panose="02020603050405020304" pitchFamily="18" charset="0"/>
                <a:cs typeface="Times New Roman" panose="02020603050405020304" pitchFamily="18" charset="0"/>
              </a:rPr>
              <a:t>of rapid </a:t>
            </a:r>
            <a:r>
              <a:rPr lang="en-US" dirty="0">
                <a:latin typeface="Times New Roman" panose="02020603050405020304" pitchFamily="18" charset="0"/>
                <a:cs typeface="Times New Roman" panose="02020603050405020304" pitchFamily="18" charset="0"/>
              </a:rPr>
              <a:t>infiltration of flood water, which then recharges the local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aquifers</a:t>
            </a:r>
          </a:p>
        </p:txBody>
      </p:sp>
      <p:pic>
        <p:nvPicPr>
          <p:cNvPr id="4" name="Picture 3"/>
          <p:cNvPicPr>
            <a:picLocks noChangeAspect="1"/>
          </p:cNvPicPr>
          <p:nvPr/>
        </p:nvPicPr>
        <p:blipFill>
          <a:blip r:embed="rId2"/>
          <a:stretch>
            <a:fillRect/>
          </a:stretch>
        </p:blipFill>
        <p:spPr>
          <a:xfrm>
            <a:off x="7026580" y="2155982"/>
            <a:ext cx="4903482" cy="4357687"/>
          </a:xfrm>
          <a:prstGeom prst="rect">
            <a:avLst/>
          </a:prstGeom>
        </p:spPr>
      </p:pic>
    </p:spTree>
    <p:extLst>
      <p:ext uri="{BB962C8B-B14F-4D97-AF65-F5344CB8AC3E}">
        <p14:creationId xmlns:p14="http://schemas.microsoft.com/office/powerpoint/2010/main" val="3362503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8050"/>
            <a:ext cx="9784080" cy="1508760"/>
          </a:xfrm>
        </p:spPr>
        <p:txBody>
          <a:bodyPr>
            <a:normAutofit/>
          </a:bodyPr>
          <a:lstStyle/>
          <a:p>
            <a:r>
              <a:rPr lang="en-US" sz="2800" dirty="0" smtClean="0"/>
              <a:t>Rain Water Management</a:t>
            </a:r>
            <a:endParaRPr lang="en-US" sz="2800" dirty="0"/>
          </a:p>
        </p:txBody>
      </p:sp>
      <p:sp>
        <p:nvSpPr>
          <p:cNvPr id="3" name="Content Placeholder 2"/>
          <p:cNvSpPr>
            <a:spLocks noGrp="1"/>
          </p:cNvSpPr>
          <p:nvPr>
            <p:ph idx="1"/>
          </p:nvPr>
        </p:nvSpPr>
        <p:spPr/>
        <p:txBody>
          <a:bodyPr>
            <a:noAutofit/>
          </a:bodyPr>
          <a:lstStyle/>
          <a:p>
            <a:pPr>
              <a:lnSpc>
                <a:spcPct val="160000"/>
              </a:lnSpc>
            </a:pPr>
            <a:r>
              <a:rPr lang="en-US" sz="1600" dirty="0" err="1" smtClean="0">
                <a:latin typeface="Times New Roman" panose="02020603050405020304" pitchFamily="18" charset="0"/>
                <a:cs typeface="Times New Roman" panose="02020603050405020304" pitchFamily="18" charset="0"/>
              </a:rPr>
              <a:t>Hubli</a:t>
            </a:r>
            <a:r>
              <a:rPr lang="en-US" sz="1600" dirty="0" smtClean="0">
                <a:latin typeface="Times New Roman" panose="02020603050405020304" pitchFamily="18" charset="0"/>
                <a:cs typeface="Times New Roman" panose="02020603050405020304" pitchFamily="18" charset="0"/>
              </a:rPr>
              <a:t>-Dharwad Region has heavy rains for about 5 months in a year beginning from </a:t>
            </a:r>
            <a:r>
              <a:rPr lang="en-US" sz="1600" dirty="0" err="1" smtClean="0">
                <a:latin typeface="Times New Roman" panose="02020603050405020304" pitchFamily="18" charset="0"/>
                <a:cs typeface="Times New Roman" panose="02020603050405020304" pitchFamily="18" charset="0"/>
              </a:rPr>
              <a:t>june</a:t>
            </a:r>
            <a:r>
              <a:rPr lang="en-US" sz="1600" dirty="0" smtClean="0">
                <a:latin typeface="Times New Roman" panose="02020603050405020304" pitchFamily="18" charset="0"/>
                <a:cs typeface="Times New Roman" panose="02020603050405020304" pitchFamily="18" charset="0"/>
              </a:rPr>
              <a:t>. </a:t>
            </a:r>
          </a:p>
          <a:p>
            <a:pPr>
              <a:lnSpc>
                <a:spcPct val="160000"/>
              </a:lnSpc>
            </a:pPr>
            <a:r>
              <a:rPr lang="en-US" sz="1600" dirty="0" smtClean="0">
                <a:latin typeface="Times New Roman" panose="02020603050405020304" pitchFamily="18" charset="0"/>
                <a:cs typeface="Times New Roman" panose="02020603050405020304" pitchFamily="18" charset="0"/>
              </a:rPr>
              <a:t>It rains about 864 mm in Dharwad.</a:t>
            </a:r>
          </a:p>
          <a:p>
            <a:pPr>
              <a:lnSpc>
                <a:spcPct val="160000"/>
              </a:lnSpc>
            </a:pPr>
            <a:r>
              <a:rPr lang="en-US" sz="1600" dirty="0" smtClean="0">
                <a:latin typeface="Times New Roman" panose="02020603050405020304" pitchFamily="18" charset="0"/>
                <a:cs typeface="Times New Roman" panose="02020603050405020304" pitchFamily="18" charset="0"/>
              </a:rPr>
              <a:t>Citizens of </a:t>
            </a:r>
            <a:r>
              <a:rPr lang="en-US" sz="1600" dirty="0" err="1" smtClean="0">
                <a:latin typeface="Times New Roman" panose="02020603050405020304" pitchFamily="18" charset="0"/>
                <a:cs typeface="Times New Roman" panose="02020603050405020304" pitchFamily="18" charset="0"/>
              </a:rPr>
              <a:t>Hubli</a:t>
            </a:r>
            <a:r>
              <a:rPr lang="en-US" sz="1600" dirty="0" smtClean="0">
                <a:latin typeface="Times New Roman" panose="02020603050405020304" pitchFamily="18" charset="0"/>
                <a:cs typeface="Times New Roman" panose="02020603050405020304" pitchFamily="18" charset="0"/>
              </a:rPr>
              <a:t>-Dharwad have seen the rain water wreck havoc on them and enters the shops and houses.</a:t>
            </a:r>
          </a:p>
          <a:p>
            <a:pPr>
              <a:lnSpc>
                <a:spcPct val="160000"/>
              </a:lnSpc>
            </a:pPr>
            <a:r>
              <a:rPr lang="en-US" sz="1600" dirty="0" smtClean="0">
                <a:latin typeface="Times New Roman" panose="02020603050405020304" pitchFamily="18" charset="0"/>
                <a:cs typeface="Times New Roman" panose="02020603050405020304" pitchFamily="18" charset="0"/>
              </a:rPr>
              <a:t>We wish to give a solution to this and manage the rain water, so it neither enter the houses and shops during rainy season, nor do we harm the natural aquifers (Ground water reservoirs) by digging a bore well during summer. </a:t>
            </a:r>
          </a:p>
          <a:p>
            <a:pPr>
              <a:lnSpc>
                <a:spcPct val="160000"/>
              </a:lnSpc>
            </a:pPr>
            <a:r>
              <a:rPr lang="en-US" sz="1600" dirty="0" smtClean="0">
                <a:latin typeface="Times New Roman" panose="02020603050405020304" pitchFamily="18" charset="0"/>
                <a:cs typeface="Times New Roman" panose="02020603050405020304" pitchFamily="18" charset="0"/>
              </a:rPr>
              <a:t>A sustainable solution towards the water management will lead to a smart city with sustainable resources, of which water is one.</a:t>
            </a:r>
          </a:p>
          <a:p>
            <a:pPr>
              <a:lnSpc>
                <a:spcPct val="160000"/>
              </a:lnSpc>
            </a:pPr>
            <a:r>
              <a:rPr lang="en-US" sz="1600" dirty="0" smtClean="0">
                <a:latin typeface="Times New Roman" panose="02020603050405020304" pitchFamily="18" charset="0"/>
                <a:cs typeface="Times New Roman" panose="02020603050405020304" pitchFamily="18" charset="0"/>
              </a:rPr>
              <a:t>Water is vital to all, plants, animals</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and humans. When we say humans we mean drinking, agriculture and the like.</a:t>
            </a:r>
          </a:p>
        </p:txBody>
      </p:sp>
    </p:spTree>
    <p:extLst>
      <p:ext uri="{BB962C8B-B14F-4D97-AF65-F5344CB8AC3E}">
        <p14:creationId xmlns:p14="http://schemas.microsoft.com/office/powerpoint/2010/main" val="4122452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1924"/>
            <a:ext cx="9784080" cy="1508760"/>
          </a:xfrm>
        </p:spPr>
        <p:txBody>
          <a:bodyPr>
            <a:normAutofit/>
          </a:bodyPr>
          <a:lstStyle/>
          <a:p>
            <a:r>
              <a:rPr lang="en-US" sz="2800" dirty="0" smtClean="0"/>
              <a:t>Rain water management -</a:t>
            </a:r>
            <a:r>
              <a:rPr lang="en-US" sz="2800" dirty="0" err="1" smtClean="0"/>
              <a:t>contd</a:t>
            </a:r>
            <a:endParaRPr lang="en-US" sz="2800" dirty="0"/>
          </a:p>
        </p:txBody>
      </p:sp>
      <p:sp>
        <p:nvSpPr>
          <p:cNvPr id="3" name="Content Placeholder 2"/>
          <p:cNvSpPr>
            <a:spLocks noGrp="1"/>
          </p:cNvSpPr>
          <p:nvPr>
            <p:ph idx="1"/>
          </p:nvPr>
        </p:nvSpPr>
        <p:spPr>
          <a:xfrm>
            <a:off x="928599" y="2103120"/>
            <a:ext cx="9784080" cy="4206240"/>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The current metro area population of </a:t>
            </a:r>
            <a:r>
              <a:rPr lang="en-US" sz="2000" dirty="0" err="1">
                <a:latin typeface="Times New Roman" panose="02020603050405020304" pitchFamily="18" charset="0"/>
                <a:cs typeface="Times New Roman" panose="02020603050405020304" pitchFamily="18" charset="0"/>
              </a:rPr>
              <a:t>Hubli</a:t>
            </a:r>
            <a:r>
              <a:rPr lang="en-US" sz="2000" dirty="0">
                <a:latin typeface="Times New Roman" panose="02020603050405020304" pitchFamily="18" charset="0"/>
                <a:cs typeface="Times New Roman" panose="02020603050405020304" pitchFamily="18" charset="0"/>
              </a:rPr>
              <a:t>-Dharwad in 2022 is 1,158,000, a 1.85% increase from 2021. The metro area population of </a:t>
            </a:r>
            <a:r>
              <a:rPr lang="en-US" sz="2000" dirty="0" err="1">
                <a:latin typeface="Times New Roman" panose="02020603050405020304" pitchFamily="18" charset="0"/>
                <a:cs typeface="Times New Roman" panose="02020603050405020304" pitchFamily="18" charset="0"/>
              </a:rPr>
              <a:t>Hubli</a:t>
            </a:r>
            <a:r>
              <a:rPr lang="en-US" sz="2000" dirty="0">
                <a:latin typeface="Times New Roman" panose="02020603050405020304" pitchFamily="18" charset="0"/>
                <a:cs typeface="Times New Roman" panose="02020603050405020304" pitchFamily="18" charset="0"/>
              </a:rPr>
              <a:t>-Dharwad in 2021 was 1,137,000, a 1.79% increase from 2020. The metro area population of </a:t>
            </a:r>
            <a:r>
              <a:rPr lang="en-US" sz="2000" dirty="0" err="1">
                <a:latin typeface="Times New Roman" panose="02020603050405020304" pitchFamily="18" charset="0"/>
                <a:cs typeface="Times New Roman" panose="02020603050405020304" pitchFamily="18" charset="0"/>
              </a:rPr>
              <a:t>Hubli</a:t>
            </a:r>
            <a:r>
              <a:rPr lang="en-US" sz="2000" dirty="0">
                <a:latin typeface="Times New Roman" panose="02020603050405020304" pitchFamily="18" charset="0"/>
                <a:cs typeface="Times New Roman" panose="02020603050405020304" pitchFamily="18" charset="0"/>
              </a:rPr>
              <a:t>-Dharwad in 2020 was 1,117,000, a 1.73% increase from 2019.Hubli-Dharwad is the second largest city, in terms of area and population, in Karnataka.</a:t>
            </a:r>
          </a:p>
        </p:txBody>
      </p:sp>
    </p:spTree>
    <p:extLst>
      <p:ext uri="{BB962C8B-B14F-4D97-AF65-F5344CB8AC3E}">
        <p14:creationId xmlns:p14="http://schemas.microsoft.com/office/powerpoint/2010/main" val="480518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1483</TotalTime>
  <Words>1338</Words>
  <Application>Microsoft Office PowerPoint</Application>
  <PresentationFormat>Widescreen</PresentationFormat>
  <Paragraphs>89</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Corbel</vt:lpstr>
      <vt:lpstr>Times New Roman</vt:lpstr>
      <vt:lpstr>Wingdings</vt:lpstr>
      <vt:lpstr>Banded</vt:lpstr>
      <vt:lpstr>Smart Ground Water Recharge with Net Metering</vt:lpstr>
      <vt:lpstr>Smart City</vt:lpstr>
      <vt:lpstr>How do Smart cities work? </vt:lpstr>
      <vt:lpstr> Ground water</vt:lpstr>
      <vt:lpstr>Ground water-(cont)</vt:lpstr>
      <vt:lpstr>PowerPoint Presentation</vt:lpstr>
      <vt:lpstr>Flood water</vt:lpstr>
      <vt:lpstr>Rain Water Management</vt:lpstr>
      <vt:lpstr>Rain water management -contd</vt:lpstr>
      <vt:lpstr>External factors</vt:lpstr>
      <vt:lpstr>Internal factors- it infrastructures</vt:lpstr>
      <vt:lpstr>Internal factors affecting implementation</vt:lpstr>
      <vt:lpstr>Economic benefits </vt:lpstr>
      <vt:lpstr>Smart city for developing country</vt:lpstr>
      <vt:lpstr>Smart city for developing country-cont</vt:lpstr>
      <vt:lpstr>How do we accomplish?</vt:lpstr>
      <vt:lpstr>Energy sustainability for smart city</vt:lpstr>
      <vt:lpstr>Financial investment for implementation </vt:lpstr>
      <vt:lpstr>Financial strategy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Ground Water Recharge with Net Metering</dc:title>
  <dc:creator>Apoorva</dc:creator>
  <cp:lastModifiedBy>Apoorva</cp:lastModifiedBy>
  <cp:revision>45</cp:revision>
  <dcterms:created xsi:type="dcterms:W3CDTF">2022-09-17T10:21:02Z</dcterms:created>
  <dcterms:modified xsi:type="dcterms:W3CDTF">2022-09-18T11:27:50Z</dcterms:modified>
</cp:coreProperties>
</file>